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1"/>
  </p:notesMasterIdLst>
  <p:sldIdLst>
    <p:sldId id="262" r:id="rId3"/>
    <p:sldId id="257" r:id="rId4"/>
    <p:sldId id="277" r:id="rId5"/>
    <p:sldId id="263" r:id="rId6"/>
    <p:sldId id="266" r:id="rId7"/>
    <p:sldId id="272" r:id="rId8"/>
    <p:sldId id="279" r:id="rId9"/>
    <p:sldId id="280" r:id="rId10"/>
    <p:sldId id="281" r:id="rId11"/>
    <p:sldId id="282" r:id="rId12"/>
    <p:sldId id="284" r:id="rId13"/>
    <p:sldId id="267" r:id="rId14"/>
    <p:sldId id="287" r:id="rId15"/>
    <p:sldId id="286" r:id="rId16"/>
    <p:sldId id="291" r:id="rId17"/>
    <p:sldId id="288" r:id="rId18"/>
    <p:sldId id="289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21B5C-CA8B-42B4-8D7A-68316EECE795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D888-194F-412F-864B-D9C608A7B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5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 drawn Single Cycle CPU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0D888-194F-412F-864B-D9C608A7BD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6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Quartus Implemented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0D888-194F-412F-864B-D9C608A7BD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9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Quartus Implemented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0D888-194F-412F-864B-D9C608A7BD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7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0D888-194F-412F-864B-D9C608A7BD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0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EA56-C2E7-40FC-9145-F2715232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12BC3-FC4F-4C5B-9F9A-95DDE4C01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BC0F-BB73-4253-8E91-758B67C8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D9851-B730-4E21-B154-D494F7B7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A454B-4D9D-47C4-8266-697A1C4F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B8CF-B480-42D8-8B01-372FCD22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FE492-A7B4-4EA3-BFD0-AADC7E41E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F2DE-1A8F-4B19-8A65-276B519C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B1C6-569B-401F-975D-3C5A3578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550E3-77CA-4934-9CCC-39310E88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9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A536F-D10B-4936-88FE-C7D964504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BFF0E-DF93-4914-9F99-F009075A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716D0-C80F-4CDC-9F7F-37B25C30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4AEE-8675-4223-BEC5-B14916F9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FA01C-65C0-440B-975F-F23FF90C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8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68EB-D439-4CBD-A175-0F371968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89F5-E611-410C-BAEE-B5A67066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1081-1230-4CA7-8741-D844BA36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B3F3-5384-4301-ABF7-DE4B8696832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930F5-3474-4B3F-96C1-86383AD2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DC152-B731-4219-B74A-1B9100CE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1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34B1-6218-482E-ABD7-6A59A54B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97F3E-130F-4611-A01D-8CDB303A5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2503D-6B6B-4609-A163-8F14350E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8100-B721-4348-83E3-2B09BDBC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C301-0B9C-477D-AA40-A2D008AF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1C73-0633-42FD-8A93-54A49714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307BD-138B-482F-A0D4-F6826C7D1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232EB-A156-4924-8E1F-B7AF4EF9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1199-71A4-4BE3-AFB7-EE853E51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6AE8-4850-4A63-B9E0-0A10942B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8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C468-CC7E-49B1-B0D0-2002A9AD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5880-313E-44B2-BAAD-14B240EA0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882A8-D843-47CB-AD1A-D90F9B439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8E738-93CA-4712-851D-D04032F1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29181-81F7-42EC-815B-9FFECFC2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BA240-14D3-4777-A4A7-0D13D7AB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0297-E038-456D-A0B9-01EC6E82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E353D-AD0C-488C-99E0-63112F8A0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6C68A-B34D-43ED-A332-229E650D1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E64C0-F390-4F2F-B081-59AECAEC2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99519-8A01-47AF-9D42-FCF8F8504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623A3-F0EB-487C-8B45-69E35AFC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E1398-D08E-4E0E-AD3C-925E49E6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2C0F-20D8-4DA8-AB1E-D48B855B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6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2E1F-DF76-4143-A743-FB840500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BAF6-0C4C-42E5-8979-491CEF71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A8CF-4BA6-43AB-8A1A-800DF83B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1FC57-A973-468E-BB44-2729222A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9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FF33F-3B03-4337-8528-1E0139E6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D1E68-7295-4803-9482-28B28885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5644F-57CF-4402-8B07-EA056723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6614-3D01-49A6-BCE9-B231983C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C0B5-5A51-4425-B927-6FC62D6C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8D7B3-74DB-4DCD-85EE-6DB7D4203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C3FCF-0624-4964-95E4-D3ABF1A8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3E94-685E-419E-AD02-30412E2F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62E90-F538-44E5-AA5E-622E7902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8F59-1A20-4397-82A5-9F27ECAE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4F8B8-0759-42CB-BF72-600D15ED4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E1BA3-D4CC-403E-9A12-85AD98265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75ADD-0985-42A7-BD73-7A827934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8B6E4-089D-4D10-999E-8C4EB753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E8867-EC55-4863-A02E-4923285F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04B57-97E2-470A-99DA-0CF7A6DB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AAC17-3893-4FD2-8BFD-769066BE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AB074-E286-4585-8C17-8469013C8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F6A1-D943-4A46-AB54-48376C9CC6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687ED-E36A-441B-8687-7E7372C03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7B00-063A-4763-9235-AA0A01645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C0814-1E77-4CD6-B978-200B3825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7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FD334-ADE4-41D2-BDD2-2A0FA163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83C51-E47F-44A9-AF96-6AADD16D3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A917B-9F22-4915-B4F6-C7C9DDF5F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1B3F3-5384-4301-ABF7-DE4B8696832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3F17-0470-48AD-A291-820278415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F119-889F-436E-B0B8-8039645C9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FE16-4788-4BE2-9458-29D9CB7C0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0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17EE552-7FB9-4303-B53D-FB9B808C4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92" t="9091" r="248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9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71B21-E7C7-4682-9B13-55A49F7A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Grandview" panose="020B0502040204020203" pitchFamily="34" charset="0"/>
              </a:rPr>
              <a:t>Single Cycle CPU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41BB736-FE06-4483-8227-F3E852285EDC}"/>
              </a:ext>
            </a:extLst>
          </p:cNvPr>
          <p:cNvSpPr txBox="1">
            <a:spLocks/>
          </p:cNvSpPr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Grandview" panose="020B0502040204020203" pitchFamily="34" charset="0"/>
              </a:rPr>
              <a:t>Anthony Ramos</a:t>
            </a:r>
          </a:p>
          <a:p>
            <a:pPr marL="0" indent="0">
              <a:buNone/>
            </a:pPr>
            <a:r>
              <a:rPr lang="en-US" sz="2000" dirty="0">
                <a:latin typeface="Grandview" panose="020B0502040204020203" pitchFamily="34" charset="0"/>
              </a:rPr>
              <a:t>CSC342/43 </a:t>
            </a:r>
          </a:p>
          <a:p>
            <a:pPr marL="0" indent="0">
              <a:buNone/>
            </a:pPr>
            <a:r>
              <a:rPr lang="en-US" sz="2000" dirty="0">
                <a:latin typeface="Grandview" panose="020B0502040204020203" pitchFamily="34" charset="0"/>
              </a:rPr>
              <a:t>Spring 2021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Video 2">
            <a:hlinkClick r:id="" action="ppaction://media"/>
            <a:extLst>
              <a:ext uri="{FF2B5EF4-FFF2-40B4-BE49-F238E27FC236}">
                <a16:creationId xmlns:a16="http://schemas.microsoft.com/office/drawing/2014/main" id="{3782C624-73C7-4B3A-97C6-FBC42081F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62161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1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Summary of I&amp;J-Type Opcode Fields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A75C12-3405-4A35-A91F-909CC2B85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356662"/>
              </p:ext>
            </p:extLst>
          </p:nvPr>
        </p:nvGraphicFramePr>
        <p:xfrm>
          <a:off x="2744787" y="1956835"/>
          <a:ext cx="6702426" cy="294433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351213">
                  <a:extLst>
                    <a:ext uri="{9D8B030D-6E8A-4147-A177-3AD203B41FA5}">
                      <a16:colId xmlns:a16="http://schemas.microsoft.com/office/drawing/2014/main" val="1501762544"/>
                    </a:ext>
                  </a:extLst>
                </a:gridCol>
                <a:gridCol w="3351213">
                  <a:extLst>
                    <a:ext uri="{9D8B030D-6E8A-4147-A177-3AD203B41FA5}">
                      <a16:colId xmlns:a16="http://schemas.microsoft.com/office/drawing/2014/main" val="1234254535"/>
                    </a:ext>
                  </a:extLst>
                </a:gridCol>
              </a:tblGrid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04975" algn="l"/>
                          <a:tab pos="1847850" algn="l"/>
                        </a:tabLst>
                      </a:pPr>
                      <a:r>
                        <a:rPr lang="en-US" sz="1600" dirty="0">
                          <a:effectLst/>
                        </a:rPr>
                        <a:t>Instruction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Opcode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498856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001000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43270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addiu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001001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863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andi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001100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36337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ori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001101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7007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100011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911015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101011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1435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81580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4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bne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000101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60201"/>
                  </a:ext>
                </a:extLst>
              </a:tr>
              <a:tr h="294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4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000010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62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1C176F-D7B2-4BE3-BF31-0C73A4B180E2}"/>
              </a:ext>
            </a:extLst>
          </p:cNvPr>
          <p:cNvSpPr txBox="1"/>
          <p:nvPr/>
        </p:nvSpPr>
        <p:spPr>
          <a:xfrm>
            <a:off x="1937181" y="4908021"/>
            <a:ext cx="831763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181225" algn="l"/>
              </a:tabLst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Funct field value does not matter!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F0E9CC3-7610-49E3-B392-1D74ED06A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"/>
    </mc:Choice>
    <mc:Fallback xmlns="">
      <p:transition spd="slow" advTm="4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3258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Putting it all together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2AE531F2-C4DB-40F1-A432-449788519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0182" b="35695"/>
          <a:stretch/>
        </p:blipFill>
        <p:spPr>
          <a:xfrm>
            <a:off x="1076830" y="346501"/>
            <a:ext cx="10038321" cy="616499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260E003-7698-43CA-A780-60DA667A0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2"/>
    </mc:Choice>
    <mc:Fallback xmlns="">
      <p:transition spd="slow" advTm="6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FE51DD-5850-49DB-9043-11D18FCD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9403"/>
            <a:ext cx="12192000" cy="335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4D336F-4E0E-47B0-B70B-E44A700456EC}"/>
              </a:ext>
            </a:extLst>
          </p:cNvPr>
          <p:cNvSpPr txBox="1"/>
          <p:nvPr/>
        </p:nvSpPr>
        <p:spPr>
          <a:xfrm>
            <a:off x="1076830" y="640672"/>
            <a:ext cx="3828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Single Cycle CPU Design I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01AF94-EE78-4375-A02A-06063F5460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"/>
    </mc:Choice>
    <mc:Fallback>
      <p:transition spd="slow" advTm="3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9532A5-C07F-4EF2-BE56-C99396EFB4F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00" y="5492372"/>
            <a:ext cx="10920659" cy="10652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A7BE2D-294C-4A79-85B6-E2E3BC35B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9E72C-C5E4-4148-B1CD-AA7D49D8D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200" y="428919"/>
            <a:ext cx="10045600" cy="50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"/>
    </mc:Choice>
    <mc:Fallback>
      <p:transition spd="slow" advTm="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558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Test – Basic Arithmetic &amp; Conditionals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7B3FA-521B-461F-9453-E5B7338A0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19" y="1960726"/>
            <a:ext cx="7959162" cy="318630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984F74-94C9-411B-916F-6E1187816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39E49-9DA7-4150-A55A-A208DF7C594F}"/>
              </a:ext>
            </a:extLst>
          </p:cNvPr>
          <p:cNvSpPr txBox="1"/>
          <p:nvPr/>
        </p:nvSpPr>
        <p:spPr>
          <a:xfrm>
            <a:off x="3720991" y="6397823"/>
            <a:ext cx="475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Grandview" panose="020B0502040204020203" pitchFamily="34" charset="0"/>
              </a:rPr>
              <a:t>See report for pitfalls and testing of bitwise operations</a:t>
            </a:r>
          </a:p>
        </p:txBody>
      </p:sp>
    </p:spTree>
    <p:extLst>
      <p:ext uri="{BB962C8B-B14F-4D97-AF65-F5344CB8AC3E}">
        <p14:creationId xmlns:p14="http://schemas.microsoft.com/office/powerpoint/2010/main" val="351786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5"/>
    </mc:Choice>
    <mc:Fallback>
      <p:transition spd="slow" advTm="5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558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Test – Basic Arithmetic &amp; Conditionals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7D98A-CD85-475E-8C22-BA7A7C51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42" y="1734531"/>
            <a:ext cx="9401175" cy="182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1D19F4-ACB2-4EE3-A1B9-74C069EF8C07}"/>
              </a:ext>
            </a:extLst>
          </p:cNvPr>
          <p:cNvSpPr/>
          <p:nvPr/>
        </p:nvSpPr>
        <p:spPr>
          <a:xfrm>
            <a:off x="2262552" y="1904214"/>
            <a:ext cx="810705" cy="16591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A74D4-8E53-4CB7-AEBB-A07E0B212848}"/>
              </a:ext>
            </a:extLst>
          </p:cNvPr>
          <p:cNvPicPr/>
          <p:nvPr/>
        </p:nvPicPr>
        <p:blipFill rotWithShape="1">
          <a:blip r:embed="rId5"/>
          <a:srcRect t="38444" r="46205" b="33943"/>
          <a:stretch/>
        </p:blipFill>
        <p:spPr bwMode="auto">
          <a:xfrm>
            <a:off x="2762207" y="4003562"/>
            <a:ext cx="6667585" cy="2392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F52E6D-7FEA-4C0D-B678-7A5E824FD8C9}"/>
              </a:ext>
            </a:extLst>
          </p:cNvPr>
          <p:cNvSpPr/>
          <p:nvPr/>
        </p:nvSpPr>
        <p:spPr>
          <a:xfrm>
            <a:off x="4884774" y="4370022"/>
            <a:ext cx="1776726" cy="18473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F29E4ED-1169-4C0E-9A7C-8B9BF345C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1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4"/>
    </mc:Choice>
    <mc:Fallback>
      <p:transition spd="slow" advTm="12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F0F63-0E7F-45A2-8F52-182453C61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6"/>
          <a:stretch/>
        </p:blipFill>
        <p:spPr>
          <a:xfrm>
            <a:off x="47134" y="633986"/>
            <a:ext cx="12085163" cy="4986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99434-B972-49F2-AC8B-7BE3AB9AD3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76"/>
          <a:stretch/>
        </p:blipFill>
        <p:spPr>
          <a:xfrm>
            <a:off x="25402" y="5620697"/>
            <a:ext cx="12156738" cy="5670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7E7598-C4D5-4204-A2D7-9451F487A4FF}"/>
              </a:ext>
            </a:extLst>
          </p:cNvPr>
          <p:cNvSpPr/>
          <p:nvPr/>
        </p:nvSpPr>
        <p:spPr>
          <a:xfrm>
            <a:off x="339365" y="5601645"/>
            <a:ext cx="11792932" cy="5670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10F1DF-4E64-4318-9E61-4268CCE0E4CB}"/>
              </a:ext>
            </a:extLst>
          </p:cNvPr>
          <p:cNvSpPr/>
          <p:nvPr/>
        </p:nvSpPr>
        <p:spPr>
          <a:xfrm>
            <a:off x="326533" y="1297743"/>
            <a:ext cx="11792932" cy="9797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4032D-2C5E-4428-9048-E96366EA981D}"/>
              </a:ext>
            </a:extLst>
          </p:cNvPr>
          <p:cNvSpPr/>
          <p:nvPr/>
        </p:nvSpPr>
        <p:spPr>
          <a:xfrm>
            <a:off x="326533" y="2302933"/>
            <a:ext cx="11792932" cy="142240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6B5086-8115-4615-BF33-C0EF9C938F35}"/>
              </a:ext>
            </a:extLst>
          </p:cNvPr>
          <p:cNvSpPr/>
          <p:nvPr/>
        </p:nvSpPr>
        <p:spPr>
          <a:xfrm>
            <a:off x="326533" y="1162277"/>
            <a:ext cx="11792932" cy="110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8A6BA8-FAAE-4340-9E41-130DB6D20BEC}"/>
              </a:ext>
            </a:extLst>
          </p:cNvPr>
          <p:cNvSpPr/>
          <p:nvPr/>
        </p:nvSpPr>
        <p:spPr>
          <a:xfrm>
            <a:off x="326533" y="4040948"/>
            <a:ext cx="11792932" cy="268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8184A8-4D04-487D-B232-FD6B7AEE60D1}"/>
              </a:ext>
            </a:extLst>
          </p:cNvPr>
          <p:cNvCxnSpPr/>
          <p:nvPr/>
        </p:nvCxnSpPr>
        <p:spPr>
          <a:xfrm>
            <a:off x="3708398" y="872066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60C43B-8389-4F72-BF69-B6CBEE359DF1}"/>
              </a:ext>
            </a:extLst>
          </p:cNvPr>
          <p:cNvCxnSpPr/>
          <p:nvPr/>
        </p:nvCxnSpPr>
        <p:spPr>
          <a:xfrm>
            <a:off x="4851398" y="892140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4AED2A-A3E3-43A7-BAAB-E700E0B8E31B}"/>
              </a:ext>
            </a:extLst>
          </p:cNvPr>
          <p:cNvCxnSpPr/>
          <p:nvPr/>
        </p:nvCxnSpPr>
        <p:spPr>
          <a:xfrm>
            <a:off x="5985932" y="892140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B7FE16-50C0-4F55-BBB1-B015A1B5DAB5}"/>
              </a:ext>
            </a:extLst>
          </p:cNvPr>
          <p:cNvCxnSpPr/>
          <p:nvPr/>
        </p:nvCxnSpPr>
        <p:spPr>
          <a:xfrm>
            <a:off x="7137399" y="1020233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32981B-7878-4DD0-B682-F4A1B0FA8579}"/>
              </a:ext>
            </a:extLst>
          </p:cNvPr>
          <p:cNvCxnSpPr/>
          <p:nvPr/>
        </p:nvCxnSpPr>
        <p:spPr>
          <a:xfrm>
            <a:off x="8263465" y="1062566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262E0A-054C-4942-8E40-21B583682C50}"/>
              </a:ext>
            </a:extLst>
          </p:cNvPr>
          <p:cNvCxnSpPr/>
          <p:nvPr/>
        </p:nvCxnSpPr>
        <p:spPr>
          <a:xfrm>
            <a:off x="9414931" y="1020233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239124-8B80-4FAB-B4ED-900BEE1CEFED}"/>
              </a:ext>
            </a:extLst>
          </p:cNvPr>
          <p:cNvCxnSpPr/>
          <p:nvPr/>
        </p:nvCxnSpPr>
        <p:spPr>
          <a:xfrm>
            <a:off x="10549464" y="1062566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AB945D-1D24-4693-AF37-7CF0C62C358E}"/>
              </a:ext>
            </a:extLst>
          </p:cNvPr>
          <p:cNvCxnSpPr/>
          <p:nvPr/>
        </p:nvCxnSpPr>
        <p:spPr>
          <a:xfrm>
            <a:off x="11692464" y="1020233"/>
            <a:ext cx="0" cy="54102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D2DF4-1780-4014-A120-A71B2B778288}"/>
              </a:ext>
            </a:extLst>
          </p:cNvPr>
          <p:cNvSpPr txBox="1"/>
          <p:nvPr/>
        </p:nvSpPr>
        <p:spPr>
          <a:xfrm>
            <a:off x="2494004" y="6204899"/>
            <a:ext cx="12059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$s0, $zero,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00B186-F888-4744-9C02-E90CB44E745C}"/>
              </a:ext>
            </a:extLst>
          </p:cNvPr>
          <p:cNvSpPr txBox="1"/>
          <p:nvPr/>
        </p:nvSpPr>
        <p:spPr>
          <a:xfrm>
            <a:off x="3619501" y="6204899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$s0, $zero, 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B521E-3537-446E-B375-E546CA5301D9}"/>
              </a:ext>
            </a:extLst>
          </p:cNvPr>
          <p:cNvSpPr txBox="1"/>
          <p:nvPr/>
        </p:nvSpPr>
        <p:spPr>
          <a:xfrm>
            <a:off x="4751985" y="6201996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addu $s2, $s1, $s0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8D7D20-649E-4117-BAFB-1AD3B34E7CC2}"/>
              </a:ext>
            </a:extLst>
          </p:cNvPr>
          <p:cNvSpPr txBox="1"/>
          <p:nvPr/>
        </p:nvSpPr>
        <p:spPr>
          <a:xfrm>
            <a:off x="5928851" y="6190951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subu $s3, $s0, $s1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57E1D2-12D9-46B1-8EC3-09E1862C4D40}"/>
              </a:ext>
            </a:extLst>
          </p:cNvPr>
          <p:cNvSpPr txBox="1"/>
          <p:nvPr/>
        </p:nvSpPr>
        <p:spPr>
          <a:xfrm>
            <a:off x="7029516" y="6201995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$s0, $s3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6D2CD7-727F-44DA-B1B3-16AF79425B86}"/>
              </a:ext>
            </a:extLst>
          </p:cNvPr>
          <p:cNvSpPr txBox="1"/>
          <p:nvPr/>
        </p:nvSpPr>
        <p:spPr>
          <a:xfrm>
            <a:off x="8164048" y="6201995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$s1, $s0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9282D-DCCB-4212-BDAF-E53AA3BB18A3}"/>
              </a:ext>
            </a:extLst>
          </p:cNvPr>
          <p:cNvSpPr txBox="1"/>
          <p:nvPr/>
        </p:nvSpPr>
        <p:spPr>
          <a:xfrm>
            <a:off x="9317568" y="6201995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L1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6046B0-FFFF-40B8-A8CB-BBDC28376EDD}"/>
              </a:ext>
            </a:extLst>
          </p:cNvPr>
          <p:cNvSpPr txBox="1"/>
          <p:nvPr/>
        </p:nvSpPr>
        <p:spPr>
          <a:xfrm>
            <a:off x="10505016" y="6193697"/>
            <a:ext cx="1337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addu $s0, $s2, $s1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183F11-FC52-4AC2-9BF2-C8CC7516BE29}"/>
              </a:ext>
            </a:extLst>
          </p:cNvPr>
          <p:cNvSpPr/>
          <p:nvPr/>
        </p:nvSpPr>
        <p:spPr>
          <a:xfrm>
            <a:off x="332949" y="1011024"/>
            <a:ext cx="11792932" cy="11006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FE92E0-8607-4D8B-9403-C3D29F5FE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57"/>
    </mc:Choice>
    <mc:Fallback>
      <p:transition spd="slow" advTm="57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6904E-5CA1-4C28-B556-F71A26D7D6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71034" y="2382056"/>
            <a:ext cx="9649932" cy="1210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D97AB4-481E-4B89-9B1F-7EF284F6F28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71034" y="3868842"/>
            <a:ext cx="9649932" cy="61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39BB6-522B-4CBA-8D4F-B30F1B849B4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71034" y="4933246"/>
            <a:ext cx="9649932" cy="384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35695-72AA-443D-B542-6D6A9A60A559}"/>
              </a:ext>
            </a:extLst>
          </p:cNvPr>
          <p:cNvSpPr txBox="1"/>
          <p:nvPr/>
        </p:nvSpPr>
        <p:spPr>
          <a:xfrm>
            <a:off x="1271034" y="1936198"/>
            <a:ext cx="964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cs typeface="Courier New" panose="02070309020205020404" pitchFamily="49" charset="0"/>
              </a:rPr>
              <a:t>Register values after the execution of instructions 0x20100007 to 0x12130002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3FCF5-1914-4E79-A7BC-91046CE0614C}"/>
              </a:ext>
            </a:extLst>
          </p:cNvPr>
          <p:cNvSpPr txBox="1"/>
          <p:nvPr/>
        </p:nvSpPr>
        <p:spPr>
          <a:xfrm>
            <a:off x="1271034" y="3604518"/>
            <a:ext cx="964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cs typeface="Courier New" panose="02070309020205020404" pitchFamily="49" charset="0"/>
              </a:rPr>
              <a:t>Register values after the execution of instructions 0x02300018 (i.e., </a:t>
            </a:r>
            <a:r>
              <a:rPr lang="en-US" sz="1600" b="1" dirty="0" err="1">
                <a:cs typeface="Courier New" panose="02070309020205020404" pitchFamily="49" charset="0"/>
              </a:rPr>
              <a:t>mult</a:t>
            </a:r>
            <a:r>
              <a:rPr lang="en-US" sz="1600" b="1" dirty="0">
                <a:cs typeface="Courier New" panose="02070309020205020404" pitchFamily="49" charset="0"/>
              </a:rPr>
              <a:t> $s1, $s0)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196BF-6D35-492C-939D-63E77325B7D4}"/>
              </a:ext>
            </a:extLst>
          </p:cNvPr>
          <p:cNvSpPr txBox="1"/>
          <p:nvPr/>
        </p:nvSpPr>
        <p:spPr>
          <a:xfrm>
            <a:off x="1271034" y="4456557"/>
            <a:ext cx="964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cs typeface="Courier New" panose="02070309020205020404" pitchFamily="49" charset="0"/>
              </a:rPr>
              <a:t>Register values after the execution of final instruction (i.e., addu $s0, $s2, $s1)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210D75F-BD85-4AA6-97A5-6F53E89CB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3"/>
    </mc:Choice>
    <mc:Fallback>
      <p:transition spd="slow" advTm="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12222-77D7-479A-A68C-C8DA123AE7CD}"/>
              </a:ext>
            </a:extLst>
          </p:cNvPr>
          <p:cNvSpPr txBox="1"/>
          <p:nvPr/>
        </p:nvSpPr>
        <p:spPr>
          <a:xfrm>
            <a:off x="1076830" y="640672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52BFC3-B0FA-4790-8880-AED017378EE9}"/>
                  </a:ext>
                </a:extLst>
              </p:cNvPr>
              <p:cNvSpPr txBox="1"/>
              <p:nvPr/>
            </p:nvSpPr>
            <p:spPr>
              <a:xfrm>
                <a:off x="1076829" y="1532206"/>
                <a:ext cx="10584127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Grandview" panose="020B0502040204020203" pitchFamily="34" charset="0"/>
                  </a:rPr>
                  <a:t>However, not desired due to today’s processor standards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Grandview" panose="020B0502040204020203" pitchFamily="34" charset="0"/>
                  </a:rPr>
                  <a:t>The length of the clock cycle is determined by the </a:t>
                </a:r>
                <a:r>
                  <a:rPr lang="en-US" sz="2000" i="1" dirty="0">
                    <a:latin typeface="Grandview" panose="020B0502040204020203" pitchFamily="34" charset="0"/>
                  </a:rPr>
                  <a:t>slowest</a:t>
                </a:r>
                <a:r>
                  <a:rPr lang="en-US" sz="2000" dirty="0">
                    <a:latin typeface="Grandview" panose="020B0502040204020203" pitchFamily="34" charset="0"/>
                  </a:rPr>
                  <a:t> instruction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Grandview" panose="020B0502040204020203" pitchFamily="34" charset="0"/>
                  </a:rPr>
                  <a:t>The load word (</a:t>
                </a:r>
                <a:r>
                  <a:rPr lang="en-US" sz="2000" dirty="0" err="1">
                    <a:latin typeface="Grandview" panose="020B0502040204020203" pitchFamily="34" charset="0"/>
                  </a:rPr>
                  <a:t>lw</a:t>
                </a:r>
                <a:r>
                  <a:rPr lang="en-US" sz="2000" dirty="0">
                    <a:latin typeface="Grandview" panose="020B0502040204020203" pitchFamily="34" charset="0"/>
                  </a:rPr>
                  <a:t>) requires passing to five components: 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sz="2000" dirty="0">
                    <a:effectLst/>
                    <a:latin typeface="Grandview" panose="020B0502040204020203" pitchFamily="34" charset="0"/>
                    <a:ea typeface="Calibri" panose="020F0502020204030204" pitchFamily="34" charset="0"/>
                  </a:rPr>
                  <a:t>Instruction Memory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effectLst/>
                    <a:latin typeface="Grandview" panose="020B0502040204020203" pitchFamily="34" charset="0"/>
                    <a:ea typeface="Times New Roman" panose="02020603050405020304" pitchFamily="18" charset="0"/>
                  </a:rPr>
                  <a:t> Register File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effectLst/>
                    <a:latin typeface="Grandview" panose="020B0502040204020203" pitchFamily="34" charset="0"/>
                    <a:ea typeface="Times New Roman" panose="02020603050405020304" pitchFamily="18" charset="0"/>
                  </a:rPr>
                  <a:t> ALU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effectLst/>
                    <a:latin typeface="Grandview" panose="020B0502040204020203" pitchFamily="34" charset="0"/>
                    <a:ea typeface="Times New Roman" panose="02020603050405020304" pitchFamily="18" charset="0"/>
                  </a:rPr>
                  <a:t> Data Memory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effectLst/>
                    <a:latin typeface="Grandview" panose="020B0502040204020203" pitchFamily="34" charset="0"/>
                    <a:ea typeface="Times New Roman" panose="02020603050405020304" pitchFamily="18" charset="0"/>
                  </a:rPr>
                  <a:t> Register File.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Grandview" panose="020B0502040204020203" pitchFamily="34" charset="0"/>
                  </a:rPr>
                  <a:t>Increase </a:t>
                </a:r>
                <a:r>
                  <a:rPr lang="en-US" sz="2000" i="1" dirty="0">
                    <a:latin typeface="Grandview" panose="020B0502040204020203" pitchFamily="34" charset="0"/>
                  </a:rPr>
                  <a:t>throughput</a:t>
                </a:r>
                <a:r>
                  <a:rPr lang="en-US" sz="2000" dirty="0">
                    <a:latin typeface="Grandview" panose="020B0502040204020203" pitchFamily="34" charset="0"/>
                  </a:rPr>
                  <a:t> by implementing a “pipelined” approach.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randview" panose="020B0502040204020203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52BFC3-B0FA-4790-8880-AED01737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29" y="1532206"/>
                <a:ext cx="10584127" cy="3447098"/>
              </a:xfrm>
              <a:prstGeom prst="rect">
                <a:avLst/>
              </a:prstGeom>
              <a:blipFill>
                <a:blip r:embed="rId4"/>
                <a:stretch>
                  <a:fillRect l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1D8E45-381E-4109-88C0-E140DC4E8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16"/>
    </mc:Choice>
    <mc:Fallback>
      <p:transition spd="slow" advTm="24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1B21-E7C7-4682-9B13-55A49F7A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>
                <a:latin typeface="Tenorite" panose="020B0604020202020204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EE03-2765-4FAE-B8D3-3B66329A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Single Cycle (MIPS Processor) CPU that can execute MIPS instructions.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A3E72C-C3C9-4587-8C39-DA6386029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0"/>
    </mc:Choice>
    <mc:Fallback xmlns="">
      <p:transition spd="slow" advTm="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1B21-E7C7-4682-9B13-55A49F7A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>
                <a:latin typeface="Tenorite" panose="020B0604020202020204" pitchFamily="2" charset="0"/>
              </a:rPr>
              <a:t>Objective(Cont.)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04D4C7-7099-4329-A1A1-75BD95559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01057"/>
              </p:ext>
            </p:extLst>
          </p:nvPr>
        </p:nvGraphicFramePr>
        <p:xfrm>
          <a:off x="1845962" y="1690688"/>
          <a:ext cx="8500076" cy="4418203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580133">
                  <a:extLst>
                    <a:ext uri="{9D8B030D-6E8A-4147-A177-3AD203B41FA5}">
                      <a16:colId xmlns:a16="http://schemas.microsoft.com/office/drawing/2014/main" val="105494429"/>
                    </a:ext>
                  </a:extLst>
                </a:gridCol>
                <a:gridCol w="1334071">
                  <a:extLst>
                    <a:ext uri="{9D8B030D-6E8A-4147-A177-3AD203B41FA5}">
                      <a16:colId xmlns:a16="http://schemas.microsoft.com/office/drawing/2014/main" val="944244088"/>
                    </a:ext>
                  </a:extLst>
                </a:gridCol>
                <a:gridCol w="1083933">
                  <a:extLst>
                    <a:ext uri="{9D8B030D-6E8A-4147-A177-3AD203B41FA5}">
                      <a16:colId xmlns:a16="http://schemas.microsoft.com/office/drawing/2014/main" val="4140998169"/>
                    </a:ext>
                  </a:extLst>
                </a:gridCol>
                <a:gridCol w="3501939">
                  <a:extLst>
                    <a:ext uri="{9D8B030D-6E8A-4147-A177-3AD203B41FA5}">
                      <a16:colId xmlns:a16="http://schemas.microsoft.com/office/drawing/2014/main" val="35678044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Instruction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Mnemonic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Format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Operation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13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+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80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 Immediate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R[rt] = R[rs] + SignExtImm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7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 Immediate Unsigned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addiu</a:t>
                      </a:r>
                      <a:endParaRPr lang="en-US" sz="12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R[rt] = R[rs] + SignExtImm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4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Add Unsigned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addu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+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09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Subtract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</a:t>
                      </a:r>
                      <a:endParaRPr lang="en-US" sz="12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-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90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Subtract Unsigned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subu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-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05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Multiply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</a:t>
                      </a:r>
                      <a:endParaRPr lang="en-US" sz="12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*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26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Divide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R[</a:t>
                      </a:r>
                      <a:r>
                        <a:rPr lang="en-US" sz="1200" b="1" dirty="0" err="1">
                          <a:effectLst/>
                        </a:rPr>
                        <a:t>rd</a:t>
                      </a:r>
                      <a:r>
                        <a:rPr lang="en-US" sz="1200" b="1" dirty="0">
                          <a:effectLst/>
                        </a:rPr>
                        <a:t>] = R[</a:t>
                      </a:r>
                      <a:r>
                        <a:rPr lang="en-US" sz="1200" b="1" dirty="0" err="1">
                          <a:effectLst/>
                        </a:rPr>
                        <a:t>rs</a:t>
                      </a:r>
                      <a:r>
                        <a:rPr lang="en-US" sz="1200" b="1" dirty="0">
                          <a:effectLst/>
                        </a:rPr>
                        <a:t>] / R[rt]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264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sz="12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&amp;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81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And Immediate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andi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R[rt] = R[rs] &amp; ZeroExtImm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16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nor</a:t>
                      </a:r>
                      <a:endParaRPr lang="en-US" sz="12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~(R[rs] | R[rt])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58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 Immediate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ori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R[rt] = R[rs] | ZeroExtImm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65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 Left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&lt;&lt; shamt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7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 Right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srl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R[</a:t>
                      </a:r>
                      <a:r>
                        <a:rPr lang="en-US" sz="1200" b="1" dirty="0" err="1">
                          <a:effectLst/>
                        </a:rPr>
                        <a:t>rd</a:t>
                      </a:r>
                      <a:r>
                        <a:rPr lang="en-US" sz="1200" b="1" dirty="0">
                          <a:effectLst/>
                        </a:rPr>
                        <a:t>] = R[</a:t>
                      </a:r>
                      <a:r>
                        <a:rPr lang="en-US" sz="1200" b="1" dirty="0" err="1">
                          <a:effectLst/>
                        </a:rPr>
                        <a:t>rs</a:t>
                      </a:r>
                      <a:r>
                        <a:rPr lang="en-US" sz="1200" b="1" dirty="0">
                          <a:effectLst/>
                        </a:rPr>
                        <a:t>] &gt;&gt; </a:t>
                      </a:r>
                      <a:r>
                        <a:rPr lang="en-US" sz="1200" b="1" dirty="0" err="1">
                          <a:effectLst/>
                        </a:rPr>
                        <a:t>shamt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39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Shift Right Arithmetic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sra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R[rd] = R[rs] &gt;&gt;&gt; shamt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42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Store Word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M[R[rs]+SignExtImm] = R[rt]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723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Load Word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R[rt] = M[R[rs]+SignExtImm]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41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Branch if Equal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PC = PC+4+[SignExtImm,2b00]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If R[</a:t>
                      </a:r>
                      <a:r>
                        <a:rPr lang="en-US" sz="1200" b="1" dirty="0" err="1">
                          <a:effectLst/>
                        </a:rPr>
                        <a:t>rs</a:t>
                      </a:r>
                      <a:r>
                        <a:rPr lang="en-US" sz="1200" b="1" dirty="0">
                          <a:effectLst/>
                        </a:rPr>
                        <a:t>] == R[rt]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045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Branch if Not Equal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bne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PC = PC+4+[SignExtImm,2b00]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If R[</a:t>
                      </a:r>
                      <a:r>
                        <a:rPr lang="en-US" sz="1200" b="1" dirty="0" err="1">
                          <a:effectLst/>
                        </a:rPr>
                        <a:t>rs</a:t>
                      </a:r>
                      <a:r>
                        <a:rPr lang="en-US" sz="1200" b="1" dirty="0">
                          <a:effectLst/>
                        </a:rPr>
                        <a:t>] != R[rt]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58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</a:t>
                      </a:r>
                      <a:endParaRPr lang="en-US" sz="12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J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PC += </a:t>
                      </a:r>
                      <a:r>
                        <a:rPr lang="en-US" sz="1200" b="1" dirty="0" err="1">
                          <a:effectLst/>
                        </a:rPr>
                        <a:t>JumpAddress</a:t>
                      </a:r>
                      <a:r>
                        <a:rPr lang="en-US" sz="1200" b="1" dirty="0">
                          <a:effectLst/>
                        </a:rPr>
                        <a:t> &lt;&lt; 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46327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9BCF77D-7CF7-43C6-9183-73A496760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"/>
    </mc:Choice>
    <mc:Fallback xmlns="">
      <p:transition spd="slow" advTm="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CB8EC6E-E8DE-41AE-90D6-D8E1E3082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04918"/>
              </p:ext>
            </p:extLst>
          </p:nvPr>
        </p:nvGraphicFramePr>
        <p:xfrm>
          <a:off x="2032000" y="1957959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342223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740236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013044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379652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32586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5443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Funct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89468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F79CA9C-F450-470C-ABF0-90A93E50E85E}"/>
              </a:ext>
            </a:extLst>
          </p:cNvPr>
          <p:cNvSpPr txBox="1"/>
          <p:nvPr/>
        </p:nvSpPr>
        <p:spPr>
          <a:xfrm>
            <a:off x="2405849" y="2443000"/>
            <a:ext cx="76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6-Bit                  5-Bit	                 5-Bit 	       5-Bit                    5-Bit                6-Bit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0648A-DBDE-4288-802A-4F4CF11721BD}"/>
              </a:ext>
            </a:extLst>
          </p:cNvPr>
          <p:cNvSpPr txBox="1"/>
          <p:nvPr/>
        </p:nvSpPr>
        <p:spPr>
          <a:xfrm>
            <a:off x="1890943" y="1531831"/>
            <a:ext cx="84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32                    26                     21                      16                     11                       6                       0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F5602-7E90-4210-9B42-8B3A62018DF9}"/>
              </a:ext>
            </a:extLst>
          </p:cNvPr>
          <p:cNvSpPr txBox="1"/>
          <p:nvPr/>
        </p:nvSpPr>
        <p:spPr>
          <a:xfrm>
            <a:off x="1076830" y="640672"/>
            <a:ext cx="6013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enorite" panose="020B0604020202020204" pitchFamily="2" charset="0"/>
              </a:rPr>
              <a:t>R-Type, I-Type, &amp; J-Type Instruction Formats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8046310-3F1F-4FCB-AD3E-0A6E029F5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35855"/>
              </p:ext>
            </p:extLst>
          </p:nvPr>
        </p:nvGraphicFramePr>
        <p:xfrm>
          <a:off x="2032000" y="356647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42223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40236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1304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37965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8946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9031B3-4588-4C0B-9828-14055897D6BE}"/>
              </a:ext>
            </a:extLst>
          </p:cNvPr>
          <p:cNvSpPr txBox="1"/>
          <p:nvPr/>
        </p:nvSpPr>
        <p:spPr>
          <a:xfrm>
            <a:off x="2689458" y="4051520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6-Bit		    5-Bit		       5-Bit 		          16-Bit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A4738-3B7E-4C11-84E4-3BC4B76F4524}"/>
              </a:ext>
            </a:extLst>
          </p:cNvPr>
          <p:cNvSpPr txBox="1"/>
          <p:nvPr/>
        </p:nvSpPr>
        <p:spPr>
          <a:xfrm>
            <a:off x="1890943" y="3140351"/>
            <a:ext cx="84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31		   26		       21		          16 		               0</a:t>
            </a:r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141EFCF-79EC-4DD0-8492-67DDF9142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5322"/>
              </p:ext>
            </p:extLst>
          </p:nvPr>
        </p:nvGraphicFramePr>
        <p:xfrm>
          <a:off x="1916590" y="5044099"/>
          <a:ext cx="8283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1926">
                  <a:extLst>
                    <a:ext uri="{9D8B030D-6E8A-4147-A177-3AD203B41FA5}">
                      <a16:colId xmlns:a16="http://schemas.microsoft.com/office/drawing/2014/main" val="234222302"/>
                    </a:ext>
                  </a:extLst>
                </a:gridCol>
                <a:gridCol w="4141926">
                  <a:extLst>
                    <a:ext uri="{9D8B030D-6E8A-4147-A177-3AD203B41FA5}">
                      <a16:colId xmlns:a16="http://schemas.microsoft.com/office/drawing/2014/main" val="4237965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8946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2737673-8F8C-4E42-A439-82AFF332A189}"/>
              </a:ext>
            </a:extLst>
          </p:cNvPr>
          <p:cNvSpPr txBox="1"/>
          <p:nvPr/>
        </p:nvSpPr>
        <p:spPr>
          <a:xfrm>
            <a:off x="3639844" y="5529140"/>
            <a:ext cx="60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6-Bit		        		          26-Bit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9ECE5-C8D6-4AF7-A8CF-5B328E4A9282}"/>
              </a:ext>
            </a:extLst>
          </p:cNvPr>
          <p:cNvSpPr txBox="1"/>
          <p:nvPr/>
        </p:nvSpPr>
        <p:spPr>
          <a:xfrm>
            <a:off x="1775533" y="4617971"/>
            <a:ext cx="854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		   		        26                    	          		               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5C6AF-1EE4-4EDE-8599-A467C0587CE4}"/>
              </a:ext>
            </a:extLst>
          </p:cNvPr>
          <p:cNvSpPr txBox="1"/>
          <p:nvPr/>
        </p:nvSpPr>
        <p:spPr>
          <a:xfrm>
            <a:off x="573262" y="3509683"/>
            <a:ext cx="100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enorite" panose="020B0604020202020204" pitchFamily="2" charset="0"/>
              </a:rPr>
              <a:t>I-Type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B2F09-28E3-4FF4-8FEC-4953082007D4}"/>
              </a:ext>
            </a:extLst>
          </p:cNvPr>
          <p:cNvSpPr txBox="1"/>
          <p:nvPr/>
        </p:nvSpPr>
        <p:spPr>
          <a:xfrm>
            <a:off x="573262" y="4953274"/>
            <a:ext cx="103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enorite" panose="020B0604020202020204" pitchFamily="2" charset="0"/>
              </a:rPr>
              <a:t>J-Type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B14D45-48B6-4CC8-8B56-2090C7A1E6E7}"/>
              </a:ext>
            </a:extLst>
          </p:cNvPr>
          <p:cNvSpPr txBox="1"/>
          <p:nvPr/>
        </p:nvSpPr>
        <p:spPr>
          <a:xfrm>
            <a:off x="574901" y="1890511"/>
            <a:ext cx="1097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enorite" panose="020B0604020202020204" pitchFamily="2" charset="0"/>
              </a:rPr>
              <a:t>R-Type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853AF9-1B07-4BC2-AF8C-3BD8E0BA2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"/>
    </mc:Choice>
    <mc:Fallback>
      <p:transition spd="slow" advTm="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FEF5602-7E90-4210-9B42-8B3A62018DF9}"/>
              </a:ext>
            </a:extLst>
          </p:cNvPr>
          <p:cNvSpPr txBox="1"/>
          <p:nvPr/>
        </p:nvSpPr>
        <p:spPr>
          <a:xfrm>
            <a:off x="1093630" y="588854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erstadt" panose="020B0604020202020204" pitchFamily="34" charset="0"/>
              </a:rPr>
              <a:t>CPU Control Unit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D848D-26C5-44CE-8B41-3047C2149EBC}"/>
              </a:ext>
            </a:extLst>
          </p:cNvPr>
          <p:cNvSpPr/>
          <p:nvPr/>
        </p:nvSpPr>
        <p:spPr>
          <a:xfrm>
            <a:off x="1670480" y="3642062"/>
            <a:ext cx="8851037" cy="138491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1EFB7-06F6-439B-ABD0-52BE99E2968C}"/>
              </a:ext>
            </a:extLst>
          </p:cNvPr>
          <p:cNvSpPr txBox="1"/>
          <p:nvPr/>
        </p:nvSpPr>
        <p:spPr>
          <a:xfrm>
            <a:off x="4822252" y="4103687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erstadt" panose="020B0604020202020204" pitchFamily="34" charset="0"/>
              </a:rPr>
              <a:t>CPU Control Unit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1819AB-99AB-42E4-A7E4-AE2E45F3C341}"/>
              </a:ext>
            </a:extLst>
          </p:cNvPr>
          <p:cNvSpPr/>
          <p:nvPr/>
        </p:nvSpPr>
        <p:spPr>
          <a:xfrm>
            <a:off x="1670480" y="1868032"/>
            <a:ext cx="1393794" cy="1393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4588DF-ED0A-4059-98BA-9E6B1D1D446C}"/>
              </a:ext>
            </a:extLst>
          </p:cNvPr>
          <p:cNvCxnSpPr>
            <a:cxnSpLocks/>
          </p:cNvCxnSpPr>
          <p:nvPr/>
        </p:nvCxnSpPr>
        <p:spPr>
          <a:xfrm>
            <a:off x="3064274" y="1988597"/>
            <a:ext cx="708290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C5E997-C4D7-4B5C-BF2C-A5089C05EB07}"/>
              </a:ext>
            </a:extLst>
          </p:cNvPr>
          <p:cNvSpPr txBox="1"/>
          <p:nvPr/>
        </p:nvSpPr>
        <p:spPr>
          <a:xfrm>
            <a:off x="1772502" y="2272541"/>
            <a:ext cx="1189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Instruction </a:t>
            </a:r>
          </a:p>
          <a:p>
            <a:pPr algn="ctr"/>
            <a:r>
              <a:rPr lang="en-US" sz="1600" i="1" dirty="0">
                <a:latin typeface="Bierstadt" panose="020B0604020202020204" pitchFamily="34" charset="0"/>
              </a:rPr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0F45C-7621-4CD0-950E-9736696CC5E8}"/>
              </a:ext>
            </a:extLst>
          </p:cNvPr>
          <p:cNvSpPr txBox="1"/>
          <p:nvPr/>
        </p:nvSpPr>
        <p:spPr>
          <a:xfrm>
            <a:off x="2207702" y="1841397"/>
            <a:ext cx="936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Bierstadt" panose="020B0604020202020204" pitchFamily="34" charset="0"/>
              </a:rPr>
              <a:t>Instruction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6F290-7CF0-431C-A277-11C21B9A235D}"/>
              </a:ext>
            </a:extLst>
          </p:cNvPr>
          <p:cNvSpPr txBox="1"/>
          <p:nvPr/>
        </p:nvSpPr>
        <p:spPr>
          <a:xfrm>
            <a:off x="1663078" y="2952426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Bierstadt" panose="020B0604020202020204" pitchFamily="34" charset="0"/>
              </a:rPr>
              <a:t>Address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58F309-7301-4EF8-A295-AE86FB5402F7}"/>
              </a:ext>
            </a:extLst>
          </p:cNvPr>
          <p:cNvCxnSpPr>
            <a:cxnSpLocks/>
          </p:cNvCxnSpPr>
          <p:nvPr/>
        </p:nvCxnSpPr>
        <p:spPr>
          <a:xfrm>
            <a:off x="800464" y="3127916"/>
            <a:ext cx="862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0FEE-F6A4-4C45-83CB-566DE6184025}"/>
              </a:ext>
            </a:extLst>
          </p:cNvPr>
          <p:cNvCxnSpPr>
            <a:cxnSpLocks/>
          </p:cNvCxnSpPr>
          <p:nvPr/>
        </p:nvCxnSpPr>
        <p:spPr>
          <a:xfrm>
            <a:off x="3844031" y="1979896"/>
            <a:ext cx="0" cy="152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DDA15D-B68B-47BA-AF2A-C873B5C8F97E}"/>
              </a:ext>
            </a:extLst>
          </p:cNvPr>
          <p:cNvSpPr txBox="1"/>
          <p:nvPr/>
        </p:nvSpPr>
        <p:spPr>
          <a:xfrm rot="16200000">
            <a:off x="3154155" y="2918953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&lt;31:26&gt;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E3B19-0925-40F5-A4BF-EDC98B861520}"/>
              </a:ext>
            </a:extLst>
          </p:cNvPr>
          <p:cNvSpPr txBox="1"/>
          <p:nvPr/>
        </p:nvSpPr>
        <p:spPr>
          <a:xfrm>
            <a:off x="10204083" y="1806627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&lt;31:0&gt;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7C9A47-28A0-40C1-8803-A72DC0FA00B3}"/>
              </a:ext>
            </a:extLst>
          </p:cNvPr>
          <p:cNvCxnSpPr>
            <a:cxnSpLocks/>
          </p:cNvCxnSpPr>
          <p:nvPr/>
        </p:nvCxnSpPr>
        <p:spPr>
          <a:xfrm flipV="1">
            <a:off x="4715522" y="1466320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DAD55C-F76C-4F16-A485-D04D74FD3637}"/>
              </a:ext>
            </a:extLst>
          </p:cNvPr>
          <p:cNvSpPr txBox="1"/>
          <p:nvPr/>
        </p:nvSpPr>
        <p:spPr>
          <a:xfrm rot="16200000">
            <a:off x="3969423" y="1337588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&lt;25:21&gt;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C326B-BD6D-427F-B4C8-2400553EF923}"/>
              </a:ext>
            </a:extLst>
          </p:cNvPr>
          <p:cNvSpPr txBox="1"/>
          <p:nvPr/>
        </p:nvSpPr>
        <p:spPr>
          <a:xfrm rot="16200000">
            <a:off x="4774903" y="1337588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&lt;20:16&gt;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59A7B-FA51-49D5-AB94-5451E3C129E6}"/>
              </a:ext>
            </a:extLst>
          </p:cNvPr>
          <p:cNvSpPr txBox="1"/>
          <p:nvPr/>
        </p:nvSpPr>
        <p:spPr>
          <a:xfrm rot="16200000">
            <a:off x="5512721" y="1362415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&lt;15:11&gt;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ECD6D9-7D54-47D9-9A83-6A69D0702CEF}"/>
              </a:ext>
            </a:extLst>
          </p:cNvPr>
          <p:cNvCxnSpPr>
            <a:cxnSpLocks/>
          </p:cNvCxnSpPr>
          <p:nvPr/>
        </p:nvCxnSpPr>
        <p:spPr>
          <a:xfrm>
            <a:off x="5671052" y="5016006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9125275-0323-41F3-AB74-026BD2656B12}"/>
              </a:ext>
            </a:extLst>
          </p:cNvPr>
          <p:cNvSpPr txBox="1"/>
          <p:nvPr/>
        </p:nvSpPr>
        <p:spPr>
          <a:xfrm>
            <a:off x="3368840" y="166217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Opcode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A8807-2966-4EEF-83CA-030781163227}"/>
              </a:ext>
            </a:extLst>
          </p:cNvPr>
          <p:cNvSpPr txBox="1"/>
          <p:nvPr/>
        </p:nvSpPr>
        <p:spPr>
          <a:xfrm>
            <a:off x="4467588" y="201635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Rs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E7A6E-C072-432F-8869-D26C5C89BFDB}"/>
              </a:ext>
            </a:extLst>
          </p:cNvPr>
          <p:cNvCxnSpPr>
            <a:cxnSpLocks/>
          </p:cNvCxnSpPr>
          <p:nvPr/>
        </p:nvCxnSpPr>
        <p:spPr>
          <a:xfrm flipV="1">
            <a:off x="5455325" y="1485182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76D3FD-7394-465B-B281-F0863BC39484}"/>
              </a:ext>
            </a:extLst>
          </p:cNvPr>
          <p:cNvSpPr txBox="1"/>
          <p:nvPr/>
        </p:nvSpPr>
        <p:spPr>
          <a:xfrm>
            <a:off x="5248997" y="2028198"/>
            <a:ext cx="44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Rt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A20DFF-AF58-4BC6-86CA-83ACF78AE69D}"/>
              </a:ext>
            </a:extLst>
          </p:cNvPr>
          <p:cNvCxnSpPr>
            <a:cxnSpLocks/>
          </p:cNvCxnSpPr>
          <p:nvPr/>
        </p:nvCxnSpPr>
        <p:spPr>
          <a:xfrm>
            <a:off x="3675710" y="5016003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D110D6-9C3A-4C56-B5B6-C4A36ABD8B14}"/>
              </a:ext>
            </a:extLst>
          </p:cNvPr>
          <p:cNvCxnSpPr>
            <a:cxnSpLocks/>
          </p:cNvCxnSpPr>
          <p:nvPr/>
        </p:nvCxnSpPr>
        <p:spPr>
          <a:xfrm>
            <a:off x="6529232" y="5016003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E96F49-D42D-4F2D-8E36-1FD5DAC15FE9}"/>
              </a:ext>
            </a:extLst>
          </p:cNvPr>
          <p:cNvCxnSpPr>
            <a:cxnSpLocks/>
          </p:cNvCxnSpPr>
          <p:nvPr/>
        </p:nvCxnSpPr>
        <p:spPr>
          <a:xfrm>
            <a:off x="4673486" y="5016004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AEBFA5-815B-4D91-B0B8-39428643DE69}"/>
              </a:ext>
            </a:extLst>
          </p:cNvPr>
          <p:cNvCxnSpPr>
            <a:cxnSpLocks/>
          </p:cNvCxnSpPr>
          <p:nvPr/>
        </p:nvCxnSpPr>
        <p:spPr>
          <a:xfrm>
            <a:off x="7416340" y="5024947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9AA5E3-0FE5-4754-84DC-BB839610CEA5}"/>
              </a:ext>
            </a:extLst>
          </p:cNvPr>
          <p:cNvCxnSpPr>
            <a:cxnSpLocks/>
          </p:cNvCxnSpPr>
          <p:nvPr/>
        </p:nvCxnSpPr>
        <p:spPr>
          <a:xfrm flipV="1">
            <a:off x="6167020" y="1479013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D9D978-9FB4-4685-95F6-59E0DB079D31}"/>
              </a:ext>
            </a:extLst>
          </p:cNvPr>
          <p:cNvSpPr txBox="1"/>
          <p:nvPr/>
        </p:nvSpPr>
        <p:spPr>
          <a:xfrm>
            <a:off x="5915188" y="2028198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Rd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C19C70-B1F8-42D0-BC22-B3A23B7CE9B0}"/>
              </a:ext>
            </a:extLst>
          </p:cNvPr>
          <p:cNvCxnSpPr>
            <a:cxnSpLocks/>
          </p:cNvCxnSpPr>
          <p:nvPr/>
        </p:nvCxnSpPr>
        <p:spPr>
          <a:xfrm flipV="1">
            <a:off x="6909476" y="1491147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0B4F79-83DE-46BE-A92F-D61562B13C74}"/>
              </a:ext>
            </a:extLst>
          </p:cNvPr>
          <p:cNvSpPr txBox="1"/>
          <p:nvPr/>
        </p:nvSpPr>
        <p:spPr>
          <a:xfrm rot="16200000">
            <a:off x="6220361" y="1397294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&lt;10:6&gt;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6F9250-52DD-429C-91A1-F2E16CB956A4}"/>
              </a:ext>
            </a:extLst>
          </p:cNvPr>
          <p:cNvSpPr txBox="1"/>
          <p:nvPr/>
        </p:nvSpPr>
        <p:spPr>
          <a:xfrm>
            <a:off x="6527383" y="2028198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Shamt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50271-23C7-48EC-B907-E82DA42606D7}"/>
              </a:ext>
            </a:extLst>
          </p:cNvPr>
          <p:cNvSpPr txBox="1"/>
          <p:nvPr/>
        </p:nvSpPr>
        <p:spPr>
          <a:xfrm rot="16200000">
            <a:off x="7064942" y="2958639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&lt;5:0&gt;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9D926A-732A-4280-992A-6600D060CB8F}"/>
              </a:ext>
            </a:extLst>
          </p:cNvPr>
          <p:cNvSpPr txBox="1"/>
          <p:nvPr/>
        </p:nvSpPr>
        <p:spPr>
          <a:xfrm>
            <a:off x="7432153" y="163691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Funct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89719B7-653B-4C76-9A3C-5F95CA4B1267}"/>
              </a:ext>
            </a:extLst>
          </p:cNvPr>
          <p:cNvCxnSpPr>
            <a:cxnSpLocks/>
          </p:cNvCxnSpPr>
          <p:nvPr/>
        </p:nvCxnSpPr>
        <p:spPr>
          <a:xfrm flipV="1">
            <a:off x="8746156" y="1491147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A666B5F-129A-407A-84C1-BB612E2B424D}"/>
              </a:ext>
            </a:extLst>
          </p:cNvPr>
          <p:cNvSpPr txBox="1"/>
          <p:nvPr/>
        </p:nvSpPr>
        <p:spPr>
          <a:xfrm>
            <a:off x="8174525" y="2011648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Immediate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38265E-B4CC-4D59-9852-CECEFF823708}"/>
              </a:ext>
            </a:extLst>
          </p:cNvPr>
          <p:cNvCxnSpPr>
            <a:cxnSpLocks/>
          </p:cNvCxnSpPr>
          <p:nvPr/>
        </p:nvCxnSpPr>
        <p:spPr>
          <a:xfrm flipV="1">
            <a:off x="9697546" y="1491147"/>
            <a:ext cx="0" cy="509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F145B4-52EC-4F34-B6DF-217B1B1AFE03}"/>
              </a:ext>
            </a:extLst>
          </p:cNvPr>
          <p:cNvSpPr txBox="1"/>
          <p:nvPr/>
        </p:nvSpPr>
        <p:spPr>
          <a:xfrm>
            <a:off x="9354343" y="1976638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Jump</a:t>
            </a:r>
          </a:p>
          <a:p>
            <a:pPr algn="ctr"/>
            <a:r>
              <a:rPr lang="en-US" sz="1600" i="1" dirty="0">
                <a:latin typeface="Bierstadt" panose="020B0604020202020204" pitchFamily="34" charset="0"/>
              </a:rPr>
              <a:t>Addr.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AE5392-DF2E-44E4-990D-B5AB48C86DE2}"/>
              </a:ext>
            </a:extLst>
          </p:cNvPr>
          <p:cNvSpPr txBox="1"/>
          <p:nvPr/>
        </p:nvSpPr>
        <p:spPr>
          <a:xfrm rot="16200000">
            <a:off x="8041169" y="1397294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&lt;15:0&gt;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41C8DF-8C19-4A21-977A-DB9412607A2E}"/>
              </a:ext>
            </a:extLst>
          </p:cNvPr>
          <p:cNvSpPr txBox="1"/>
          <p:nvPr/>
        </p:nvSpPr>
        <p:spPr>
          <a:xfrm rot="16200000">
            <a:off x="9040952" y="1350281"/>
            <a:ext cx="93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&lt;25:0&gt;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652726-6BD6-4C17-AE2E-4AD1C88E4C92}"/>
              </a:ext>
            </a:extLst>
          </p:cNvPr>
          <p:cNvSpPr txBox="1"/>
          <p:nvPr/>
        </p:nvSpPr>
        <p:spPr>
          <a:xfrm>
            <a:off x="5266442" y="5650897"/>
            <a:ext cx="813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ExtOp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7BD6E5-19B8-4D2D-B186-0841C766B08A}"/>
              </a:ext>
            </a:extLst>
          </p:cNvPr>
          <p:cNvSpPr txBox="1"/>
          <p:nvPr/>
        </p:nvSpPr>
        <p:spPr>
          <a:xfrm>
            <a:off x="4262155" y="5650897"/>
            <a:ext cx="822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RegWr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ABD0D7-167E-4673-A179-C6D28D6F4C81}"/>
              </a:ext>
            </a:extLst>
          </p:cNvPr>
          <p:cNvSpPr txBox="1"/>
          <p:nvPr/>
        </p:nvSpPr>
        <p:spPr>
          <a:xfrm>
            <a:off x="3210041" y="565984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RegDst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C79EE7-D1B8-45A1-8B05-D5BAC4DC62C0}"/>
              </a:ext>
            </a:extLst>
          </p:cNvPr>
          <p:cNvSpPr txBox="1"/>
          <p:nvPr/>
        </p:nvSpPr>
        <p:spPr>
          <a:xfrm>
            <a:off x="6055384" y="5659840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ALUSrc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9F0C42-5F78-4535-BBDC-4A77CD356D7D}"/>
              </a:ext>
            </a:extLst>
          </p:cNvPr>
          <p:cNvSpPr txBox="1"/>
          <p:nvPr/>
        </p:nvSpPr>
        <p:spPr>
          <a:xfrm>
            <a:off x="6936881" y="565984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ALUCtrl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DF890C-3B67-4F6A-8661-4E9E5A4B020C}"/>
              </a:ext>
            </a:extLst>
          </p:cNvPr>
          <p:cNvSpPr txBox="1"/>
          <p:nvPr/>
        </p:nvSpPr>
        <p:spPr>
          <a:xfrm>
            <a:off x="7844963" y="5659840"/>
            <a:ext cx="1294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MemToReg 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44E244D-70A8-4B6B-9DA1-BD719BBA3D59}"/>
              </a:ext>
            </a:extLst>
          </p:cNvPr>
          <p:cNvCxnSpPr>
            <a:cxnSpLocks/>
          </p:cNvCxnSpPr>
          <p:nvPr/>
        </p:nvCxnSpPr>
        <p:spPr>
          <a:xfrm>
            <a:off x="8492128" y="5016002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D8A45BE-8CEE-4119-90C3-CA2336359F12}"/>
              </a:ext>
            </a:extLst>
          </p:cNvPr>
          <p:cNvSpPr txBox="1"/>
          <p:nvPr/>
        </p:nvSpPr>
        <p:spPr>
          <a:xfrm>
            <a:off x="9137581" y="5659840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MemWr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39EB5E-54C7-4AB4-8489-829E41E9818B}"/>
              </a:ext>
            </a:extLst>
          </p:cNvPr>
          <p:cNvCxnSpPr>
            <a:cxnSpLocks/>
          </p:cNvCxnSpPr>
          <p:nvPr/>
        </p:nvCxnSpPr>
        <p:spPr>
          <a:xfrm>
            <a:off x="9544781" y="5016001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314E3A8-8E16-4ED5-A76C-8144396B1A74}"/>
              </a:ext>
            </a:extLst>
          </p:cNvPr>
          <p:cNvSpPr txBox="1"/>
          <p:nvPr/>
        </p:nvSpPr>
        <p:spPr>
          <a:xfrm>
            <a:off x="2313477" y="565089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Branch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DF4472-0B29-4FE7-A7F9-37E2F1CAC99A}"/>
              </a:ext>
            </a:extLst>
          </p:cNvPr>
          <p:cNvCxnSpPr>
            <a:cxnSpLocks/>
          </p:cNvCxnSpPr>
          <p:nvPr/>
        </p:nvCxnSpPr>
        <p:spPr>
          <a:xfrm>
            <a:off x="2748826" y="5016000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D1F85EE-FDBC-46D1-887B-62B6BEF9FECD}"/>
              </a:ext>
            </a:extLst>
          </p:cNvPr>
          <p:cNvSpPr txBox="1"/>
          <p:nvPr/>
        </p:nvSpPr>
        <p:spPr>
          <a:xfrm>
            <a:off x="1491257" y="5659840"/>
            <a:ext cx="686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Jump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3CEAEE4-444C-4331-9098-8A1CA0260322}"/>
              </a:ext>
            </a:extLst>
          </p:cNvPr>
          <p:cNvCxnSpPr>
            <a:cxnSpLocks/>
          </p:cNvCxnSpPr>
          <p:nvPr/>
        </p:nvCxnSpPr>
        <p:spPr>
          <a:xfrm>
            <a:off x="1895087" y="5008664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05AC55D-F452-49BC-9A88-B03A2CB41785}"/>
              </a:ext>
            </a:extLst>
          </p:cNvPr>
          <p:cNvCxnSpPr>
            <a:cxnSpLocks/>
          </p:cNvCxnSpPr>
          <p:nvPr/>
        </p:nvCxnSpPr>
        <p:spPr>
          <a:xfrm>
            <a:off x="7748307" y="1975473"/>
            <a:ext cx="0" cy="1520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66B7D26-A307-4D1B-97F4-BC699C370E94}"/>
              </a:ext>
            </a:extLst>
          </p:cNvPr>
          <p:cNvSpPr/>
          <p:nvPr/>
        </p:nvSpPr>
        <p:spPr>
          <a:xfrm>
            <a:off x="2154998" y="6101544"/>
            <a:ext cx="7882000" cy="630311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289E48-8C32-498F-AEAB-83E2370CACE1}"/>
              </a:ext>
            </a:extLst>
          </p:cNvPr>
          <p:cNvSpPr txBox="1"/>
          <p:nvPr/>
        </p:nvSpPr>
        <p:spPr>
          <a:xfrm>
            <a:off x="5516224" y="6269573"/>
            <a:ext cx="115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Bierstadt" panose="020B0604020202020204" pitchFamily="34" charset="0"/>
              </a:rPr>
              <a:t>Data path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598A8A7-440F-4571-B7E5-23A1F1590CB4}"/>
              </a:ext>
            </a:extLst>
          </p:cNvPr>
          <p:cNvCxnSpPr>
            <a:cxnSpLocks/>
          </p:cNvCxnSpPr>
          <p:nvPr/>
        </p:nvCxnSpPr>
        <p:spPr>
          <a:xfrm flipV="1">
            <a:off x="1141675" y="2990156"/>
            <a:ext cx="189205" cy="3266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3E9AE5E-7B8E-4A51-91A5-1AF081DFE3BD}"/>
              </a:ext>
            </a:extLst>
          </p:cNvPr>
          <p:cNvSpPr txBox="1"/>
          <p:nvPr/>
        </p:nvSpPr>
        <p:spPr>
          <a:xfrm>
            <a:off x="1084578" y="2619190"/>
            <a:ext cx="486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Bierstadt" panose="020B0604020202020204" pitchFamily="34" charset="0"/>
              </a:rPr>
              <a:t>32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4519A8-05DA-45D5-AFAF-08DFB7D24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7250B59-6375-4B10-B5AF-7720DC090BD3}"/>
              </a:ext>
            </a:extLst>
          </p:cNvPr>
          <p:cNvSpPr txBox="1"/>
          <p:nvPr/>
        </p:nvSpPr>
        <p:spPr>
          <a:xfrm>
            <a:off x="9924732" y="5643557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Bierstadt" panose="020B0604020202020204" pitchFamily="34" charset="0"/>
              </a:rPr>
              <a:t>MemRd</a:t>
            </a:r>
            <a:r>
              <a:rPr lang="en-US" sz="1600" i="1" dirty="0">
                <a:latin typeface="Bierstadt" panose="020B0604020202020204" pitchFamily="34" charset="0"/>
              </a:rPr>
              <a:t> 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2701EB-41F4-49CB-A9E3-20D5CF998676}"/>
              </a:ext>
            </a:extLst>
          </p:cNvPr>
          <p:cNvCxnSpPr>
            <a:cxnSpLocks/>
          </p:cNvCxnSpPr>
          <p:nvPr/>
        </p:nvCxnSpPr>
        <p:spPr>
          <a:xfrm>
            <a:off x="10308688" y="4999718"/>
            <a:ext cx="0" cy="63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8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6"/>
    </mc:Choice>
    <mc:Fallback xmlns="">
      <p:transition spd="slow" advTm="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4012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Meaning of Control Signals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63862B-F584-4AE9-8297-76A266130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64866"/>
              </p:ext>
            </p:extLst>
          </p:nvPr>
        </p:nvGraphicFramePr>
        <p:xfrm>
          <a:off x="1386396" y="2176684"/>
          <a:ext cx="9419208" cy="2504631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1626955">
                  <a:extLst>
                    <a:ext uri="{9D8B030D-6E8A-4147-A177-3AD203B41FA5}">
                      <a16:colId xmlns:a16="http://schemas.microsoft.com/office/drawing/2014/main" val="2124885697"/>
                    </a:ext>
                  </a:extLst>
                </a:gridCol>
                <a:gridCol w="3717312">
                  <a:extLst>
                    <a:ext uri="{9D8B030D-6E8A-4147-A177-3AD203B41FA5}">
                      <a16:colId xmlns:a16="http://schemas.microsoft.com/office/drawing/2014/main" val="2082747784"/>
                    </a:ext>
                  </a:extLst>
                </a:gridCol>
                <a:gridCol w="4074941">
                  <a:extLst>
                    <a:ext uri="{9D8B030D-6E8A-4147-A177-3AD203B41FA5}">
                      <a16:colId xmlns:a16="http://schemas.microsoft.com/office/drawing/2014/main" val="3840093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Signal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Value = 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Value = 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58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Branch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PC &lt;= PC + 4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4325" algn="l"/>
                        </a:tabLst>
                      </a:pPr>
                      <a:r>
                        <a:rPr lang="en-US" sz="1600">
                          <a:effectLst/>
                        </a:rPr>
                        <a:t>PC &lt;= PC + 4 + {SignExt(Imm), &lt;&lt;2}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8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ALUSrc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Operand 2 &lt;= </a:t>
                      </a:r>
                      <a:r>
                        <a:rPr lang="en-US" sz="1600" dirty="0" err="1">
                          <a:effectLst/>
                        </a:rPr>
                        <a:t>BusB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47700" algn="l"/>
                        </a:tabLst>
                      </a:pPr>
                      <a:r>
                        <a:rPr lang="en-US" sz="1600">
                          <a:effectLst/>
                        </a:rPr>
                        <a:t>Operand 2 &lt;= SignExt(Imm)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6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ExtOP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Zero extend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Sign extend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57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RegWr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 write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register on the Write register input is written with the value on the Write data input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021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RegDst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ALUResult &lt;= Rt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ALUResult</a:t>
                      </a:r>
                      <a:r>
                        <a:rPr lang="en-US" sz="1600" dirty="0">
                          <a:effectLst/>
                        </a:rPr>
                        <a:t> &lt;= Rd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1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MemWr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02995" algn="ctr"/>
                          <a:tab pos="2205990" algn="r"/>
                        </a:tabLst>
                      </a:pPr>
                      <a:r>
                        <a:rPr lang="en-US" sz="1600">
                          <a:effectLst/>
                        </a:rPr>
                        <a:t>	No write	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Write to memory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78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MemtoReg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Memory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55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Jump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 Jump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Jump to effective address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5505"/>
                  </a:ext>
                </a:extLst>
              </a:tr>
            </a:tbl>
          </a:graphicData>
        </a:graphic>
      </p:graphicFrame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6A52A2F3-51BC-439E-8199-F772B9DF2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3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8"/>
    </mc:Choice>
    <mc:Fallback xmlns="">
      <p:transition spd="slow" advTm="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425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Summary of ALUCtrl Signals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AB0B54-EF15-40FC-846F-554A16B6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95485"/>
              </p:ext>
            </p:extLst>
          </p:nvPr>
        </p:nvGraphicFramePr>
        <p:xfrm>
          <a:off x="1828623" y="1949978"/>
          <a:ext cx="8534754" cy="2958043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4267377">
                  <a:extLst>
                    <a:ext uri="{9D8B030D-6E8A-4147-A177-3AD203B41FA5}">
                      <a16:colId xmlns:a16="http://schemas.microsoft.com/office/drawing/2014/main" val="3971249274"/>
                    </a:ext>
                  </a:extLst>
                </a:gridCol>
                <a:gridCol w="4267377">
                  <a:extLst>
                    <a:ext uri="{9D8B030D-6E8A-4147-A177-3AD203B41FA5}">
                      <a16:colId xmlns:a16="http://schemas.microsoft.com/office/drawing/2014/main" val="546694922"/>
                    </a:ext>
                  </a:extLst>
                </a:gridCol>
              </a:tblGrid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ALUCtrl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Operation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54829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0000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/addu/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addiu</a:t>
                      </a: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356000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0001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sub/subu/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bne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37289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0010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6425" algn="l"/>
                        </a:tabLst>
                      </a:pPr>
                      <a:r>
                        <a:rPr lang="en-US" sz="13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mult</a:t>
                      </a:r>
                      <a:endParaRPr lang="en-US" sz="13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685566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0011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47707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0100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and/andi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92576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0101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ori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334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0110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nor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56347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81225" algn="l"/>
                        </a:tabLst>
                      </a:pPr>
                      <a:r>
                        <a:rPr lang="en-US" sz="1400">
                          <a:effectLst/>
                        </a:rPr>
                        <a:t>0111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66845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81225" algn="l"/>
                        </a:tabLst>
                      </a:pPr>
                      <a:r>
                        <a:rPr lang="en-US" sz="1400">
                          <a:effectLst/>
                        </a:rPr>
                        <a:t>1000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srl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660554"/>
                  </a:ext>
                </a:extLst>
              </a:tr>
              <a:tr h="26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181225" algn="l"/>
                        </a:tabLst>
                      </a:pPr>
                      <a:r>
                        <a:rPr lang="en-US" sz="1400" dirty="0">
                          <a:effectLst/>
                        </a:rPr>
                        <a:t>1001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sra</a:t>
                      </a:r>
                      <a:endParaRPr lang="en-US" sz="13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80404" marR="80404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8600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A970F5-70D3-4113-8854-867C5385C517}"/>
              </a:ext>
            </a:extLst>
          </p:cNvPr>
          <p:cNvSpPr txBox="1"/>
          <p:nvPr/>
        </p:nvSpPr>
        <p:spPr>
          <a:xfrm>
            <a:off x="1937181" y="4908021"/>
            <a:ext cx="831763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181225" algn="l"/>
              </a:tabLst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Jump instruction does not depend on an arithmetic or bitwise operation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20CA363-E4E5-4403-AD8A-67FA7BDE4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9"/>
    </mc:Choice>
    <mc:Fallback xmlns="">
      <p:transition spd="slow" advTm="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5931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Summary of Control Signals (</a:t>
            </a:r>
            <a:r>
              <a:rPr lang="en-US" sz="2400" i="1" dirty="0" err="1">
                <a:latin typeface="Grandview" panose="020B0604020202020204" pitchFamily="34" charset="0"/>
              </a:rPr>
              <a:t>Datapaths</a:t>
            </a:r>
            <a:r>
              <a:rPr lang="en-US" sz="2400" i="1" dirty="0">
                <a:latin typeface="Grandview" panose="020B0604020202020204" pitchFamily="34" charset="0"/>
              </a:rPr>
              <a:t>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A6EDC1-3EC3-4A4B-85AC-124ACC760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47798"/>
              </p:ext>
            </p:extLst>
          </p:nvPr>
        </p:nvGraphicFramePr>
        <p:xfrm>
          <a:off x="2108995" y="1330299"/>
          <a:ext cx="7974011" cy="5432489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836182">
                  <a:extLst>
                    <a:ext uri="{9D8B030D-6E8A-4147-A177-3AD203B41FA5}">
                      <a16:colId xmlns:a16="http://schemas.microsoft.com/office/drawing/2014/main" val="1662288807"/>
                    </a:ext>
                  </a:extLst>
                </a:gridCol>
                <a:gridCol w="604243">
                  <a:extLst>
                    <a:ext uri="{9D8B030D-6E8A-4147-A177-3AD203B41FA5}">
                      <a16:colId xmlns:a16="http://schemas.microsoft.com/office/drawing/2014/main" val="2807639296"/>
                    </a:ext>
                  </a:extLst>
                </a:gridCol>
                <a:gridCol w="746010">
                  <a:extLst>
                    <a:ext uri="{9D8B030D-6E8A-4147-A177-3AD203B41FA5}">
                      <a16:colId xmlns:a16="http://schemas.microsoft.com/office/drawing/2014/main" val="3215332961"/>
                    </a:ext>
                  </a:extLst>
                </a:gridCol>
                <a:gridCol w="622835">
                  <a:extLst>
                    <a:ext uri="{9D8B030D-6E8A-4147-A177-3AD203B41FA5}">
                      <a16:colId xmlns:a16="http://schemas.microsoft.com/office/drawing/2014/main" val="3441517424"/>
                    </a:ext>
                  </a:extLst>
                </a:gridCol>
                <a:gridCol w="660796">
                  <a:extLst>
                    <a:ext uri="{9D8B030D-6E8A-4147-A177-3AD203B41FA5}">
                      <a16:colId xmlns:a16="http://schemas.microsoft.com/office/drawing/2014/main" val="2590232275"/>
                    </a:ext>
                  </a:extLst>
                </a:gridCol>
                <a:gridCol w="679388">
                  <a:extLst>
                    <a:ext uri="{9D8B030D-6E8A-4147-A177-3AD203B41FA5}">
                      <a16:colId xmlns:a16="http://schemas.microsoft.com/office/drawing/2014/main" val="3063871878"/>
                    </a:ext>
                  </a:extLst>
                </a:gridCol>
                <a:gridCol w="746010">
                  <a:extLst>
                    <a:ext uri="{9D8B030D-6E8A-4147-A177-3AD203B41FA5}">
                      <a16:colId xmlns:a16="http://schemas.microsoft.com/office/drawing/2014/main" val="2083900144"/>
                    </a:ext>
                  </a:extLst>
                </a:gridCol>
                <a:gridCol w="746010">
                  <a:extLst>
                    <a:ext uri="{9D8B030D-6E8A-4147-A177-3AD203B41FA5}">
                      <a16:colId xmlns:a16="http://schemas.microsoft.com/office/drawing/2014/main" val="3622830726"/>
                    </a:ext>
                  </a:extLst>
                </a:gridCol>
                <a:gridCol w="935803">
                  <a:extLst>
                    <a:ext uri="{9D8B030D-6E8A-4147-A177-3AD203B41FA5}">
                      <a16:colId xmlns:a16="http://schemas.microsoft.com/office/drawing/2014/main" val="4114712495"/>
                    </a:ext>
                  </a:extLst>
                </a:gridCol>
                <a:gridCol w="736713">
                  <a:extLst>
                    <a:ext uri="{9D8B030D-6E8A-4147-A177-3AD203B41FA5}">
                      <a16:colId xmlns:a16="http://schemas.microsoft.com/office/drawing/2014/main" val="2239957444"/>
                    </a:ext>
                  </a:extLst>
                </a:gridCol>
                <a:gridCol w="660021">
                  <a:extLst>
                    <a:ext uri="{9D8B030D-6E8A-4147-A177-3AD203B41FA5}">
                      <a16:colId xmlns:a16="http://schemas.microsoft.com/office/drawing/2014/main" val="3459870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Operation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Branch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ALUSrc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ExtOP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RegWr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RegDst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MemWr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>
                          <a:effectLst/>
                        </a:rPr>
                        <a:t>MemRd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MemtoReg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ALUCtrl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Jump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531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02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6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Addiu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9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212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Subu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1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Mul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60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Div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906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02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Andi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0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Ori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0101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5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2400" algn="l"/>
                          <a:tab pos="280035" algn="ctr"/>
                        </a:tabLst>
                      </a:pPr>
                      <a:r>
                        <a:rPr lang="en-US" sz="1400">
                          <a:effectLst/>
                        </a:rPr>
                        <a:t>Nor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0110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84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2400" algn="l"/>
                          <a:tab pos="280035" algn="ctr"/>
                        </a:tabLst>
                      </a:pPr>
                      <a:r>
                        <a:rPr lang="en-US" sz="1400" dirty="0">
                          <a:effectLst/>
                        </a:rPr>
                        <a:t>Sll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0111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3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57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7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773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45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BEQ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850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BNE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0001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85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Jump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XXXX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64089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C76D89-BF61-4B27-A155-F5692DF63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2"/>
    </mc:Choice>
    <mc:Fallback xmlns="">
      <p:transition spd="slow" advTm="6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263207-2666-4C84-9904-D404122DD3DA}"/>
              </a:ext>
            </a:extLst>
          </p:cNvPr>
          <p:cNvSpPr txBox="1"/>
          <p:nvPr/>
        </p:nvSpPr>
        <p:spPr>
          <a:xfrm>
            <a:off x="1076830" y="640672"/>
            <a:ext cx="525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randview" panose="020B0604020202020204" pitchFamily="34" charset="0"/>
              </a:rPr>
              <a:t>Summary of R-Type Function Fields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94A156-0354-490B-8F20-F4770E3FA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72605"/>
              </p:ext>
            </p:extLst>
          </p:nvPr>
        </p:nvGraphicFramePr>
        <p:xfrm>
          <a:off x="3127375" y="1746120"/>
          <a:ext cx="5937250" cy="3365760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819657676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10481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04975" algn="l"/>
                          <a:tab pos="1847850" algn="l"/>
                        </a:tabLst>
                      </a:pPr>
                      <a:r>
                        <a:rPr lang="en-US" sz="1800" dirty="0">
                          <a:effectLst/>
                        </a:rPr>
                        <a:t>R-Type Instruction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Funct Field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0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37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addu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02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09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subu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35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</a:t>
                      </a:r>
                      <a:endParaRPr lang="en-US" sz="16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011000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0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011010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53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100100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37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nor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100111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44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892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6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srl</a:t>
                      </a:r>
                      <a:endParaRPr lang="en-US" sz="1600" b="1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000010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35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66900" algn="l"/>
                        </a:tabLst>
                      </a:pPr>
                      <a:r>
                        <a:rPr lang="en-US" sz="16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sra</a:t>
                      </a:r>
                      <a:endParaRPr lang="en-US" sz="1600" b="1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000011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185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41B275-8548-4ED2-9F9B-0D37A80AF357}"/>
              </a:ext>
            </a:extLst>
          </p:cNvPr>
          <p:cNvSpPr txBox="1"/>
          <p:nvPr/>
        </p:nvSpPr>
        <p:spPr>
          <a:xfrm>
            <a:off x="1937181" y="5111880"/>
            <a:ext cx="831763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181225" algn="l"/>
              </a:tabLst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Opcode field for all R-Type instructions are 0x000000</a:t>
            </a:r>
            <a:endParaRPr lang="en-US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3516EE7-4E13-4284-A1FC-7339B0764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2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3"/>
    </mc:Choice>
    <mc:Fallback xmlns="">
      <p:transition spd="slow" advTm="8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12724</TotalTime>
  <Words>1206</Words>
  <Application>Microsoft Office PowerPoint</Application>
  <PresentationFormat>Widescreen</PresentationFormat>
  <Paragraphs>512</Paragraphs>
  <Slides>18</Slides>
  <Notes>4</Notes>
  <HiddenSlides>0</HiddenSlides>
  <MMClips>18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Bierstadt</vt:lpstr>
      <vt:lpstr>Calibri</vt:lpstr>
      <vt:lpstr>Calibri Light</vt:lpstr>
      <vt:lpstr>Cambria Math</vt:lpstr>
      <vt:lpstr>Courier New</vt:lpstr>
      <vt:lpstr>Grandview</vt:lpstr>
      <vt:lpstr>Tenorite</vt:lpstr>
      <vt:lpstr>Office Theme</vt:lpstr>
      <vt:lpstr>Office Theme</vt:lpstr>
      <vt:lpstr>Single Cycle CPU</vt:lpstr>
      <vt:lpstr>Objective</vt:lpstr>
      <vt:lpstr>Objective(Cont.)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Cycle CPU</dc:title>
  <dc:creator>Anthony</dc:creator>
  <cp:lastModifiedBy>Anthony</cp:lastModifiedBy>
  <cp:revision>228</cp:revision>
  <dcterms:created xsi:type="dcterms:W3CDTF">2021-04-21T03:52:46Z</dcterms:created>
  <dcterms:modified xsi:type="dcterms:W3CDTF">2021-05-10T14:23:22Z</dcterms:modified>
</cp:coreProperties>
</file>